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3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307" r:id="rId9"/>
    <p:sldId id="308" r:id="rId10"/>
    <p:sldId id="261" r:id="rId11"/>
    <p:sldId id="262" r:id="rId12"/>
    <p:sldId id="263" r:id="rId13"/>
    <p:sldId id="264" r:id="rId14"/>
    <p:sldId id="265" r:id="rId15"/>
    <p:sldId id="299" r:id="rId16"/>
    <p:sldId id="269" r:id="rId17"/>
    <p:sldId id="268" r:id="rId18"/>
    <p:sldId id="267" r:id="rId19"/>
    <p:sldId id="272" r:id="rId20"/>
    <p:sldId id="273" r:id="rId21"/>
    <p:sldId id="274" r:id="rId22"/>
    <p:sldId id="275" r:id="rId23"/>
    <p:sldId id="276" r:id="rId24"/>
    <p:sldId id="303" r:id="rId25"/>
    <p:sldId id="305" r:id="rId26"/>
    <p:sldId id="277" r:id="rId27"/>
    <p:sldId id="304" r:id="rId28"/>
    <p:sldId id="278" r:id="rId29"/>
    <p:sldId id="279" r:id="rId30"/>
    <p:sldId id="266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306" r:id="rId45"/>
    <p:sldId id="294" r:id="rId46"/>
    <p:sldId id="295" r:id="rId47"/>
    <p:sldId id="296" r:id="rId48"/>
    <p:sldId id="301" r:id="rId49"/>
    <p:sldId id="302" r:id="rId50"/>
    <p:sldId id="297" r:id="rId51"/>
    <p:sldId id="29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 varScale="1">
        <p:scale>
          <a:sx n="107" d="100"/>
          <a:sy n="107" d="100"/>
        </p:scale>
        <p:origin x="-10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ב'/אדר ב/תשע"ד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4,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 smtClean="0">
                <a:solidFill>
                  <a:schemeClr val="accent5"/>
                </a:solidFill>
              </a:rPr>
              <a:t>Modeling </a:t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the</a:t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 smtClean="0">
                <a:solidFill>
                  <a:srgbClr val="00B050"/>
                </a:solidFill>
              </a:rPr>
              <a:t>rate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70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dirty="0" err="1" smtClean="0">
                <a:solidFill>
                  <a:schemeClr val="tx1"/>
                </a:solidFill>
              </a:rPr>
              <a:t>Hadany</a:t>
            </a:r>
            <a:r>
              <a:rPr lang="en-US" dirty="0" smtClean="0">
                <a:solidFill>
                  <a:schemeClr val="tx1"/>
                </a:solidFill>
              </a:rPr>
              <a:t>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</a:t>
            </a:r>
            <a:r>
              <a:rPr lang="en-US" dirty="0" smtClean="0">
                <a:solidFill>
                  <a:schemeClr val="tx1"/>
                </a:solidFill>
              </a:rPr>
              <a:t>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10 March 2014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39552" y="1988840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88840"/>
                <a:ext cx="93610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-57465" y="5713511"/>
                <a:ext cx="957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465" y="5713511"/>
                <a:ext cx="95705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(Drake,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i="1" dirty="0">
                          <a:latin typeface="Cambria Math"/>
                        </a:rPr>
                        <m:t>𝑀𝑓</m:t>
                      </m:r>
                      <m:r>
                        <a:rPr lang="en-US" sz="3600" b="0" i="1" dirty="0" smtClean="0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3600" b="0" dirty="0" smtClean="0"/>
              </a:p>
              <a:p>
                <a:pPr marL="0" indent="0" algn="ctr">
                  <a:buNone/>
                </a:pPr>
                <a:endParaRPr lang="en-US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is eigenvalue of </a:t>
                </a:r>
                <a:r>
                  <a:rPr lang="en-US" sz="2800" i="1" dirty="0" smtClean="0"/>
                  <a:t>M </a:t>
                </a:r>
              </a:p>
              <a:p>
                <a:pPr marL="0" indent="0">
                  <a:buNone/>
                </a:pPr>
                <a:r>
                  <a:rPr lang="en-US" sz="2800" i="1" dirty="0" smtClean="0"/>
                  <a:t>v, f</a:t>
                </a:r>
                <a:r>
                  <a:rPr lang="en-US" sz="2800" dirty="0" smtClean="0"/>
                  <a:t> are </a:t>
                </a:r>
                <a:r>
                  <a:rPr lang="en-US" sz="2800" b="1" dirty="0" smtClean="0"/>
                  <a:t>left</a:t>
                </a:r>
                <a:r>
                  <a:rPr lang="en-US" sz="2800" dirty="0" smtClean="0"/>
                  <a:t> and </a:t>
                </a:r>
                <a:r>
                  <a:rPr lang="en-US" sz="2800" b="1" dirty="0" smtClean="0"/>
                  <a:t>right</a:t>
                </a:r>
                <a:r>
                  <a:rPr lang="en-US" sz="2800" dirty="0" smtClean="0"/>
                  <a:t> eigenvectors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 smtClean="0"/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42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 r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60" t="-22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1973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42" y="44624"/>
            <a:ext cx="1970838" cy="18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</p:spPr>
            <p:txBody>
              <a:bodyPr>
                <a:normAutofit fontScale="85000" lnSpcReduction="10000"/>
              </a:bodyPr>
              <a:lstStyle/>
              <a:p>
                <a:pPr algn="l" rtl="0"/>
                <a:r>
                  <a:rPr lang="en-US" b="0" dirty="0" smtClean="0"/>
                  <a:t>Probability that a random offspring is a double mutant: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With stress-induced mutation: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r>
                        <a:rPr lang="en-US" b="0" i="1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𝜏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The probability that a single double mutant avoids extinction: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Probability there are double mutants in the next generation: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Waiting time for a double mutant that will go to fixation: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sz="2800" b="0" dirty="0" smtClean="0"/>
                  <a:t>Adaptation rate: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𝜈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𝑁𝑞</m:t>
                      </m:r>
                      <m:r>
                        <a:rPr lang="en-US" sz="2800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  <a:blipFill rotWithShape="1">
                <a:blip r:embed="rId3"/>
                <a:stretch>
                  <a:fillRect l="-1200" t="-8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algn="ctr" defTabSz="908834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/>
                  <a:t> – mutation rate increase;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/>
                  <a:t> – double mutant advantage;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– beneficial mutation rate</a:t>
                </a:r>
                <a:endParaRPr lang="he-IL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07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</a:t>
                </a:r>
                <a:r>
                  <a:rPr lang="en-US" b="0" dirty="0" smtClean="0"/>
                  <a:t>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i="1" dirty="0" smtClean="0"/>
                  <a:t>u</a:t>
                </a:r>
                <a:r>
                  <a:rPr lang="en-US" b="0" dirty="0" smtClean="0"/>
                  <a:t> – probability of mutation from </a:t>
                </a:r>
                <a:r>
                  <a:rPr lang="en-US" b="0" i="1" dirty="0" smtClean="0"/>
                  <a:t>A </a:t>
                </a:r>
                <a:r>
                  <a:rPr lang="en-US" b="0" dirty="0" smtClean="0"/>
                  <a:t>to </a:t>
                </a:r>
                <a:r>
                  <a:rPr lang="en-US" b="0" i="1" dirty="0" smtClean="0"/>
                  <a:t>a</a:t>
                </a:r>
                <a:endParaRPr lang="en-US" b="0" i="1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0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</a:p>
              <a:p>
                <a:pPr algn="ctr" rtl="0"/>
                <a:r>
                  <a:rPr lang="en-US" dirty="0" smtClean="0"/>
                  <a:t>the product of the fitness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  - frequency of individuals with </a:t>
                </a:r>
                <a:r>
                  <a:rPr lang="en-US" b="0" i="1" dirty="0" smtClean="0"/>
                  <a:t>x</a:t>
                </a:r>
                <a:r>
                  <a:rPr lang="en-US" b="0" dirty="0" smtClean="0"/>
                  <a:t>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 - fitness of individuals </a:t>
                </a:r>
                <a:r>
                  <a:rPr lang="en-US" b="0" dirty="0"/>
                  <a:t>with </a:t>
                </a:r>
                <a:r>
                  <a:rPr lang="en-US" b="0" i="1" dirty="0" smtClean="0"/>
                  <a:t>x</a:t>
                </a:r>
                <a:r>
                  <a:rPr lang="en-US" b="0" dirty="0" smtClean="0"/>
                  <a:t> </a:t>
                </a:r>
                <a:r>
                  <a:rPr lang="en-US" b="0" dirty="0"/>
                  <a:t>deleterious </a:t>
                </a:r>
                <a:r>
                  <a:rPr lang="en-US" b="0" dirty="0" smtClean="0"/>
                  <a:t>mutations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0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en-US" b="0" dirty="0"/>
                  <a:t>- </a:t>
                </a:r>
                <a:r>
                  <a:rPr lang="en-US" b="0" dirty="0" smtClean="0"/>
                  <a:t>mutation rate: number of deleterious mutations per individual is Poisson distributed with rate </a:t>
                </a:r>
                <a:r>
                  <a:rPr lang="en-US" b="0" i="1" dirty="0" smtClean="0"/>
                  <a:t>U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b="0" dirty="0" smtClean="0"/>
                  <a:t>).</a:t>
                </a:r>
              </a:p>
              <a:p>
                <a:pPr algn="l" rtl="0"/>
                <a:endParaRPr lang="en-US" b="0" i="1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acc>
                            </m:den>
                          </m:f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dirty="0"/>
              </a:p>
              <a:p>
                <a:pPr algn="l" rtl="0"/>
                <a:r>
                  <a:rPr lang="en-US" b="0" dirty="0" smtClean="0"/>
                  <a:t>Or in matrix form: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</m:acc>
                              </m:den>
                            </m:f>
                            <m:sSub>
                              <m:sSub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𝑈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>
                                    <a:latin typeface="Cambria Math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,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                         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𝑖𝑠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𝑡𝑟𝑖𝑎𝑛𝑔𝑢𝑙𝑎𝑟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algn="l" rtl="0"/>
                <a:endParaRPr lang="en-US" b="0" dirty="0" smtClean="0"/>
              </a:p>
              <a:p>
                <a:pPr algn="l" rtl="0"/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0" t="-20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lang="en-US" sz="2200" b="0" dirty="0" smtClean="0"/>
                  <a:t>The MSB can be found by setting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pPr algn="l" rtl="0"/>
                <a:endParaRPr lang="en-US" sz="2200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4000" i="1" dirty="0">
                          <a:latin typeface="Cambria Math"/>
                        </a:rPr>
                        <m:t>𝑓</m:t>
                      </m:r>
                      <m:r>
                        <a:rPr lang="en-US" sz="4000" i="1" dirty="0">
                          <a:latin typeface="Cambria Math"/>
                        </a:rPr>
                        <m:t>=</m:t>
                      </m:r>
                      <m:r>
                        <a:rPr lang="en-US" sz="40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algn="l" rtl="0"/>
                <a:endParaRPr lang="en-US" sz="2200" b="0" dirty="0" smtClean="0"/>
              </a:p>
              <a:p>
                <a:pPr algn="l" rtl="0"/>
                <a:r>
                  <a:rPr lang="en-US" sz="2200" b="0" dirty="0" smtClean="0"/>
                  <a:t>Because </a:t>
                </a:r>
                <a:r>
                  <a:rPr lang="en-US" sz="2200" b="0" i="1" dirty="0" smtClean="0"/>
                  <a:t>M</a:t>
                </a:r>
                <a:r>
                  <a:rPr lang="en-US" sz="2200" b="0" dirty="0" smtClean="0"/>
                  <a:t> is triangular and by the </a:t>
                </a:r>
                <a:r>
                  <a:rPr lang="en-US" sz="2200" b="0" dirty="0" err="1"/>
                  <a:t>Perron-Frobenius</a:t>
                </a:r>
                <a:r>
                  <a:rPr lang="en-US" sz="2200" b="0" dirty="0"/>
                  <a:t> </a:t>
                </a:r>
                <a:r>
                  <a:rPr lang="en-US" sz="2200" b="0" dirty="0" smtClean="0"/>
                  <a:t>theorem,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/>
                        </m:ctrlPr>
                      </m:accPr>
                      <m:e>
                        <m:r>
                          <a:rPr lang="en-US" sz="2200" b="0"/>
                          <m:t>𝜔</m:t>
                        </m:r>
                      </m:e>
                    </m:acc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 smtClean="0"/>
                  <a:t>is the dominant </a:t>
                </a:r>
                <a:r>
                  <a:rPr lang="en-US" sz="2200" b="0" dirty="0"/>
                  <a:t>eigenvalue of </a:t>
                </a:r>
                <a:r>
                  <a:rPr lang="en-US" sz="2200" b="0" dirty="0" smtClean="0"/>
                  <a:t>M and </a:t>
                </a:r>
                <a:r>
                  <a:rPr lang="en-US" sz="2200" b="0" i="1" dirty="0" smtClean="0"/>
                  <a:t>f</a:t>
                </a:r>
                <a:r>
                  <a:rPr lang="en-US" sz="2200" b="0" dirty="0" smtClean="0"/>
                  <a:t> is the only non-negative right eigenvector </a:t>
                </a:r>
                <a:r>
                  <a:rPr lang="en-US" sz="2200" b="0" dirty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/>
                        </m:ctrlPr>
                      </m:accPr>
                      <m:e>
                        <m:r>
                          <a:rPr lang="en-US" sz="2200" b="0"/>
                          <m:t>𝜔</m:t>
                        </m:r>
                      </m:e>
                    </m:acc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en-US" sz="2200" b="0" dirty="0"/>
              </a:p>
              <a:p>
                <a:pPr algn="l" rtl="0"/>
                <a:r>
                  <a:rPr lang="en-US" sz="2200" b="0" dirty="0" smtClean="0"/>
                  <a:t>The dominant eigenvalue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  <m:r>
                          <a:rPr lang="en-US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0" t="-6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72200" y="4653136"/>
            <a:ext cx="2371876" cy="2149421"/>
            <a:chOff x="6952652" y="3007771"/>
            <a:chExt cx="2371876" cy="2149421"/>
          </a:xfrm>
        </p:grpSpPr>
        <p:pic>
          <p:nvPicPr>
            <p:cNvPr id="7" name="Picture 2" descr="Oskar Perro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1" r="31669"/>
            <a:stretch/>
          </p:blipFill>
          <p:spPr bwMode="auto">
            <a:xfrm>
              <a:off x="7452391" y="3007771"/>
              <a:ext cx="1367554" cy="162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952652" y="463397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Oskar </a:t>
              </a:r>
              <a:r>
                <a:rPr lang="en-US" sz="1400" dirty="0" err="1" smtClean="0"/>
                <a:t>Perron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1880-1975, Germany</a:t>
              </a:r>
              <a:endParaRPr lang="he-IL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4208" y="188640"/>
            <a:ext cx="2371876" cy="2509461"/>
            <a:chOff x="5296468" y="3007771"/>
            <a:chExt cx="2371876" cy="2509461"/>
          </a:xfrm>
        </p:grpSpPr>
        <p:pic>
          <p:nvPicPr>
            <p:cNvPr id="10" name="Picture 4" descr="GeorgFrobenius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 bwMode="auto">
            <a:xfrm>
              <a:off x="5725445" y="3007771"/>
              <a:ext cx="1428750" cy="201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6468" y="499401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Ferdinand G. </a:t>
              </a:r>
              <a:r>
                <a:rPr lang="en-US" sz="1400" dirty="0" err="1" smtClean="0"/>
                <a:t>Frobenius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1849-1917, Germany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831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1284</TotalTime>
  <Words>1934</Words>
  <Application>Microsoft Office PowerPoint</Application>
  <PresentationFormat>On-screen Show (4:3)</PresentationFormat>
  <Paragraphs>373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Essential</vt:lpstr>
      <vt:lpstr>Modeling  the evolution  of the  mutation rate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Multiple locus MSB</vt:lpstr>
      <vt:lpstr>Multiple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PowerPoint Presentation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PowerPoint Presentation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34</cp:revision>
  <dcterms:created xsi:type="dcterms:W3CDTF">2013-10-16T06:44:56Z</dcterms:created>
  <dcterms:modified xsi:type="dcterms:W3CDTF">2014-03-04T12:53:17Z</dcterms:modified>
</cp:coreProperties>
</file>